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80" r:id="rId2"/>
  </p:sldMasterIdLst>
  <p:notesMasterIdLst>
    <p:notesMasterId r:id="rId34"/>
  </p:notesMasterIdLst>
  <p:sldIdLst>
    <p:sldId id="256" r:id="rId3"/>
    <p:sldId id="287" r:id="rId4"/>
    <p:sldId id="257" r:id="rId5"/>
    <p:sldId id="258" r:id="rId6"/>
    <p:sldId id="276" r:id="rId7"/>
    <p:sldId id="259" r:id="rId8"/>
    <p:sldId id="277" r:id="rId9"/>
    <p:sldId id="260" r:id="rId10"/>
    <p:sldId id="261" r:id="rId11"/>
    <p:sldId id="262" r:id="rId12"/>
    <p:sldId id="263" r:id="rId13"/>
    <p:sldId id="271" r:id="rId14"/>
    <p:sldId id="280" r:id="rId15"/>
    <p:sldId id="264" r:id="rId16"/>
    <p:sldId id="265" r:id="rId17"/>
    <p:sldId id="266" r:id="rId18"/>
    <p:sldId id="286" r:id="rId19"/>
    <p:sldId id="285" r:id="rId20"/>
    <p:sldId id="268" r:id="rId21"/>
    <p:sldId id="270" r:id="rId22"/>
    <p:sldId id="281" r:id="rId23"/>
    <p:sldId id="282" r:id="rId24"/>
    <p:sldId id="283" r:id="rId25"/>
    <p:sldId id="284" r:id="rId26"/>
    <p:sldId id="278" r:id="rId27"/>
    <p:sldId id="272" r:id="rId28"/>
    <p:sldId id="273" r:id="rId29"/>
    <p:sldId id="274" r:id="rId30"/>
    <p:sldId id="275" r:id="rId31"/>
    <p:sldId id="288" r:id="rId32"/>
    <p:sldId id="279" r:id="rId33"/>
  </p:sldIdLst>
  <p:sldSz cx="9144000" cy="5143500" type="screen16x9"/>
  <p:notesSz cx="6858000" cy="9144000"/>
  <p:embeddedFontLst>
    <p:embeddedFont>
      <p:font typeface="Bree Serif" panose="020B0604020202020204" charset="0"/>
      <p:regular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libri Light" panose="020F0302020204030204" pitchFamily="34" charset="0"/>
      <p:regular r:id="rId40"/>
      <p:italic r:id="rId41"/>
    </p:embeddedFont>
    <p:embeddedFont>
      <p:font typeface="EB Garamond" panose="020B0604020202020204" charset="0"/>
      <p:regular r:id="rId42"/>
      <p:bold r:id="rId43"/>
      <p:italic r:id="rId44"/>
      <p:boldItalic r:id="rId45"/>
    </p:embeddedFont>
    <p:embeddedFont>
      <p:font typeface="Trebuchet MS" panose="020B0603020202020204" pitchFamily="34" charset="0"/>
      <p:regular r:id="rId46"/>
      <p:bold r:id="rId47"/>
      <p:italic r:id="rId48"/>
      <p:boldItalic r:id="rId49"/>
    </p:embeddedFont>
    <p:embeddedFont>
      <p:font typeface="Tw Cen MT" panose="020B0602020104020603" pitchFamily="34" charset="0"/>
      <p:regular r:id="rId50"/>
      <p:bold r:id="rId51"/>
      <p:italic r:id="rId52"/>
      <p:boldItalic r:id="rId5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421" autoAdjust="0"/>
  </p:normalViewPr>
  <p:slideViewPr>
    <p:cSldViewPr snapToGrid="0">
      <p:cViewPr varScale="1">
        <p:scale>
          <a:sx n="85" d="100"/>
          <a:sy n="85" d="100"/>
        </p:scale>
        <p:origin x="96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57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5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7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17.fntdata"/><Relationship Id="rId3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pt-BR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Ponderando sobre os cuidados para usar a herança no seu projeto de software. Mesmo a herança sendo um mecanismo poderoso, ela deve ser utilizada de forma contextualizada e moderada, evitando os casos de classes serem estendidas apenas por possuírem algo em comum.</a:t>
            </a:r>
          </a:p>
        </p:txBody>
      </p:sp>
    </p:spTree>
    <p:extLst>
      <p:ext uri="{BB962C8B-B14F-4D97-AF65-F5344CB8AC3E}">
        <p14:creationId xmlns:p14="http://schemas.microsoft.com/office/powerpoint/2010/main" val="7386847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313758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pt-BR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Ponderando sobre os cuidados para usar a herança no seu projeto de software. Mesmo a herança sendo um mecanismo poderoso, ela deve ser utilizada de forma contextualizada e moderada, evitando os casos de classes serem estendidas apenas por possuírem algo em comum.</a:t>
            </a:r>
          </a:p>
        </p:txBody>
      </p:sp>
    </p:spTree>
    <p:extLst>
      <p:ext uri="{BB962C8B-B14F-4D97-AF65-F5344CB8AC3E}">
        <p14:creationId xmlns:p14="http://schemas.microsoft.com/office/powerpoint/2010/main" val="589171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89420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Exemplo de código REAL</a:t>
            </a:r>
          </a:p>
        </p:txBody>
      </p:sp>
    </p:spTree>
    <p:extLst>
      <p:ext uri="{BB962C8B-B14F-4D97-AF65-F5344CB8AC3E}">
        <p14:creationId xmlns:p14="http://schemas.microsoft.com/office/powerpoint/2010/main" val="1779353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Agora eu tenho uma API que envia e-mail, como mudar?</a:t>
            </a:r>
          </a:p>
        </p:txBody>
      </p:sp>
    </p:spTree>
    <p:extLst>
      <p:ext uri="{BB962C8B-B14F-4D97-AF65-F5344CB8AC3E}">
        <p14:creationId xmlns:p14="http://schemas.microsoft.com/office/powerpoint/2010/main" val="40136727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41010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- Rigidez: por mais que seu design seja bonito, quando </a:t>
            </a:r>
            <a:r>
              <a:rPr lang="pt-BR" dirty="0" err="1"/>
              <a:t>vc</a:t>
            </a:r>
            <a:r>
              <a:rPr lang="pt-BR" dirty="0"/>
              <a:t> tem um novo requisito, é difícil de atendê-lo </a:t>
            </a:r>
            <a:r>
              <a:rPr lang="pt-BR" dirty="0" err="1"/>
              <a:t>pq</a:t>
            </a:r>
            <a:r>
              <a:rPr lang="pt-BR" dirty="0"/>
              <a:t> o design é rígido</a:t>
            </a:r>
          </a:p>
          <a:p>
            <a:r>
              <a:rPr lang="pt-BR" dirty="0"/>
              <a:t>Fragilidade: quando </a:t>
            </a:r>
            <a:r>
              <a:rPr lang="pt-BR" dirty="0" err="1"/>
              <a:t>vc</a:t>
            </a:r>
            <a:r>
              <a:rPr lang="pt-BR" dirty="0"/>
              <a:t> pede pra um </a:t>
            </a:r>
            <a:r>
              <a:rPr lang="pt-BR" dirty="0" err="1"/>
              <a:t>dev</a:t>
            </a:r>
            <a:r>
              <a:rPr lang="pt-BR" dirty="0"/>
              <a:t> que não está familiarizado com o </a:t>
            </a:r>
            <a:r>
              <a:rPr lang="pt-BR" dirty="0" err="1"/>
              <a:t>code</a:t>
            </a:r>
            <a:r>
              <a:rPr lang="pt-BR" dirty="0"/>
              <a:t> base, trabalhar nele, é muito provável que ele quebre partes do sistema, tudo começa a desmoronar</a:t>
            </a:r>
          </a:p>
          <a:p>
            <a:r>
              <a:rPr lang="pt-BR" dirty="0"/>
              <a:t>Complexidade: o SOLID pode se tornar isso quando o código não é complexo</a:t>
            </a:r>
          </a:p>
          <a:p>
            <a:r>
              <a:rPr lang="pt-BR" dirty="0"/>
              <a:t>Falar que com isso </a:t>
            </a:r>
            <a:r>
              <a:rPr lang="pt-BR" dirty="0" err="1"/>
              <a:t>vc</a:t>
            </a:r>
            <a:r>
              <a:rPr lang="pt-BR" dirty="0"/>
              <a:t> se encontra numa grande bola de lama (Big Ball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mud</a:t>
            </a:r>
            <a:r>
              <a:rPr lang="pt-BR" dirty="0"/>
              <a:t>)</a:t>
            </a:r>
          </a:p>
          <a:p>
            <a:endParaRPr lang="pt-BR" dirty="0"/>
          </a:p>
          <a:p>
            <a:r>
              <a:rPr lang="pt-BR" dirty="0"/>
              <a:t>Na transição: e aí, tudo se quebra!</a:t>
            </a:r>
          </a:p>
        </p:txBody>
      </p:sp>
    </p:spTree>
    <p:extLst>
      <p:ext uri="{BB962C8B-B14F-4D97-AF65-F5344CB8AC3E}">
        <p14:creationId xmlns:p14="http://schemas.microsoft.com/office/powerpoint/2010/main" val="1094909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 como ninguém quer isso, vamos jogar fora</a:t>
            </a:r>
          </a:p>
        </p:txBody>
      </p:sp>
    </p:spTree>
    <p:extLst>
      <p:ext uri="{BB962C8B-B14F-4D97-AF65-F5344CB8AC3E}">
        <p14:creationId xmlns:p14="http://schemas.microsoft.com/office/powerpoint/2010/main" val="40458106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Não é uma tecnologia específica: logo, você pode aplica-lo em qualquer linguagem orientada à objetos</a:t>
            </a:r>
          </a:p>
          <a:p>
            <a:r>
              <a:rPr lang="pt-BR" dirty="0"/>
              <a:t>Vou dar os exemplos em C#</a:t>
            </a:r>
          </a:p>
        </p:txBody>
      </p:sp>
    </p:spTree>
    <p:extLst>
      <p:ext uri="{BB962C8B-B14F-4D97-AF65-F5344CB8AC3E}">
        <p14:creationId xmlns:p14="http://schemas.microsoft.com/office/powerpoint/2010/main" val="486878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Ou seja, responsabilidade única, especificamente, COESÃO!</a:t>
            </a:r>
          </a:p>
          <a:p>
            <a:r>
              <a:rPr lang="pt-BR" dirty="0"/>
              <a:t>Não faça da sua classe um canivete suíço</a:t>
            </a:r>
          </a:p>
        </p:txBody>
      </p:sp>
    </p:spTree>
    <p:extLst>
      <p:ext uri="{BB962C8B-B14F-4D97-AF65-F5344CB8AC3E}">
        <p14:creationId xmlns:p14="http://schemas.microsoft.com/office/powerpoint/2010/main" val="846507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9717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Podemos estender o comportamento de uma classe, quando for necessário,</a:t>
            </a:r>
            <a:r>
              <a:rPr lang="pt-BR" sz="11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  <a:r>
              <a:rPr lang="pt-BR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por meio de </a:t>
            </a:r>
            <a:r>
              <a:rPr lang="pt-BR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herança</a:t>
            </a:r>
            <a:r>
              <a:rPr lang="pt-BR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pt-BR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interface </a:t>
            </a:r>
            <a:r>
              <a:rPr lang="pt-BR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 </a:t>
            </a:r>
            <a:r>
              <a:rPr lang="pt-BR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composição</a:t>
            </a:r>
            <a:r>
              <a:rPr lang="pt-BR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mas não podemos permitir a abertura dessa classe para fazer pequenas modificações.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24950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34080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0125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3" cy="51435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2" y="0"/>
            <a:ext cx="1728788" cy="51435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7321" y="841772"/>
            <a:ext cx="6593681" cy="17907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7321" y="2701528"/>
            <a:ext cx="6593681" cy="1241822"/>
          </a:xfrm>
        </p:spPr>
        <p:txBody>
          <a:bodyPr>
            <a:normAutofit/>
          </a:bodyPr>
          <a:lstStyle>
            <a:lvl1pPr marL="0" indent="0" algn="l">
              <a:buNone/>
              <a:defRPr sz="1500" cap="all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08133" y="4057651"/>
            <a:ext cx="2057400" cy="273844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7320" y="4057651"/>
            <a:ext cx="3843665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2684" y="4057650"/>
            <a:ext cx="578317" cy="273844"/>
          </a:xfrm>
        </p:spPr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618511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7" y="3228499"/>
            <a:ext cx="7434267" cy="61451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7" y="454819"/>
            <a:ext cx="7434267" cy="247483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3843015"/>
            <a:ext cx="7433144" cy="51185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15187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457200"/>
            <a:ext cx="7429467" cy="2571750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3314702"/>
            <a:ext cx="7428344" cy="10286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75834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524168"/>
            <a:ext cx="6564224" cy="41172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232439"/>
            <a:ext cx="7429503" cy="1117122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60" name="TextBox 59"/>
          <p:cNvSpPr txBox="1"/>
          <p:nvPr/>
        </p:nvSpPr>
        <p:spPr>
          <a:xfrm>
            <a:off x="677635" y="549295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2453724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600531"/>
            <a:ext cx="7429501" cy="1883876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3493243"/>
            <a:ext cx="7428379" cy="855483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536758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1" y="457200"/>
            <a:ext cx="7429499" cy="14287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7" y="2005847"/>
            <a:ext cx="2397675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45941" y="2520197"/>
            <a:ext cx="2406551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7" y="2008226"/>
            <a:ext cx="2388289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78161" y="2522576"/>
            <a:ext cx="2396873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005847"/>
            <a:ext cx="2396227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2520197"/>
            <a:ext cx="2396227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317013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1" y="3303449"/>
            <a:ext cx="2396431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1" y="2000249"/>
            <a:ext cx="2396431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1" y="3735644"/>
            <a:ext cx="2396431" cy="61338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1" y="3303449"/>
            <a:ext cx="240030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1" y="2000249"/>
            <a:ext cx="2399205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3735645"/>
            <a:ext cx="2400300" cy="607757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7" y="3303448"/>
            <a:ext cx="2393056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3" y="2000249"/>
            <a:ext cx="2396227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3735643"/>
            <a:ext cx="2396227" cy="60775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564511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38714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2" y="457202"/>
            <a:ext cx="1503759" cy="38862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457202"/>
            <a:ext cx="5811443" cy="3886201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117462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44641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F733DB-F015-424E-BDBC-0C9D334E7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232CF9F-612C-437B-A722-70962E9D4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11/10/2018</a:t>
            </a:fld>
            <a:endParaRPr lang="en-US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2E613FC-D6FE-4CDC-B92C-ECB9C8443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2AC1337-16CF-4357-8477-434C2911B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0659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97007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E9A6-3F57-4D45-A4E5-F2E1B049C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D1D4DB-6744-4051-BE36-D5A40D574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7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BD2237-4DB3-46BE-A962-E9E7F25BD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5D9FC9-630F-4D6E-B464-C515C98C5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F52CE7-ED5C-4D49-B5AA-A45F1B889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9761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3A5405-7381-452C-982A-0EED7CBE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35ED4B-2326-4E2B-BB9C-9C3B24F19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23837F-0411-45E4-8446-4A478B545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A10361-F7CA-444E-BB5B-D6AEA0049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9AC4A83-C37C-48B3-B10E-47C1C7DB9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851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6137D1-A2B5-47EB-860D-6421E1C87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9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2D1EDD-4B12-4D88-98B6-E1B2B6D78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9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884A5C3-77BC-4E0F-A085-83A7C7C7D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471DE7-6DA1-4F51-A6E9-A8D0CE58B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30779BF-DA63-40CF-9AA4-10650A7B3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8149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76B117-EC93-45B1-8BD5-A951C7FD1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1E42B67-DAA6-4E46-807F-B0150BB2F1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1" cy="326231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AE72878-EB45-4913-B6B8-90A709B26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1" y="1370013"/>
            <a:ext cx="3867151" cy="326231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3426962-56FC-4533-B8FF-3F93E921D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4562C8B-A8E0-4B65-9148-42471FC19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B16818A-819F-4D7E-A312-1FEADBC34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91209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CABBCE-910E-4B3F-A259-DB56B5078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274640"/>
            <a:ext cx="7886700" cy="99377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57903DB-331C-4540-A425-B31C9AC7B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40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3CAE46-8790-4D98-A41A-847417FC1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40" y="1879600"/>
            <a:ext cx="3868737" cy="276225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B690721-E8FF-4A0F-AD86-C2A3DA7155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554ECC0-CB04-4344-96FE-38204C470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1879600"/>
            <a:ext cx="3887788" cy="276225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C8CCDFD-DA63-40A2-9913-667271656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2405478-CC8C-400D-8CB7-63EBB4DE8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0D5E95A-3F6B-4ADA-B933-35B9C4CD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87841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E4BA71-CDF7-4AFD-93BB-231CA8CA3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1D19AB3-B738-466A-8C03-5A1C8C63A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F49C2B6-787E-4573-B5FA-963C47764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99EBDAF-2919-47CC-A666-E94EABA2B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25669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DAB4A37-CA1A-47AD-9755-F3949475B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F1E62B8-F3D4-4B23-80FE-75FAC154E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4AC17CE-440B-46D3-B0AB-13A57A941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3812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62D713-2FF5-47A9-BBC7-F77F9AE67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440169-6CD6-4F22-9178-4C517EB82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9" y="741365"/>
            <a:ext cx="4629151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34013F-A3FD-4076-8453-627FE86A8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2FC2A9-864C-420C-BE63-C31146180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F2A0AB-C91A-42E3-8BDB-7C08CD600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3E655B2-7CB5-462E-B22E-054BE34EE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40925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316D80-8872-45A5-8EFB-98E8B477F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F4A2402-FE00-4060-8105-E51F11ADA5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9" y="741365"/>
            <a:ext cx="4629151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CF1D3CD-58EC-447E-8C0C-BA4AD39C2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7F64948-6641-4201-A7E4-911A3EA0C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1B947DF-1237-4732-B0DB-CE83B8638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EBBDCEA-6830-4F4A-8319-67627ECFA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35980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DBDD40-5C77-4F92-B197-ED225FF9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767A0DF-A14F-4001-A3E1-237489D78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236D3C-E2FA-47FC-A6CF-000869CB7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8CC488-FA90-4E6D-A14B-28D8C7E77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8F88EA-9713-4FB5-87C4-49590B664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3243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064422"/>
            <a:ext cx="7429500" cy="2139553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9" y="3318272"/>
            <a:ext cx="7429500" cy="1031082"/>
          </a:xfrm>
        </p:spPr>
        <p:txBody>
          <a:bodyPr>
            <a:normAutofit/>
          </a:bodyPr>
          <a:lstStyle>
            <a:lvl1pPr marL="0" indent="0">
              <a:buNone/>
              <a:defRPr sz="135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3350850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95842D9-088A-4054-BCD9-2D1623D34F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274640"/>
            <a:ext cx="1971675" cy="435768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9AF9EAD-6882-4D64-A5BB-04EE211873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274640"/>
            <a:ext cx="5762625" cy="4357687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398809-F6E9-4BC6-A753-C6857E6DA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4FA58B-B4C0-41FD-AEC2-D22C563E2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720722-2198-41F9-BBDC-22A4AFD8C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2288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9" y="1687114"/>
            <a:ext cx="3658792" cy="265628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1687114"/>
            <a:ext cx="3656408" cy="265628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45670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464347"/>
            <a:ext cx="7429500" cy="110847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517" y="1687115"/>
            <a:ext cx="3487337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60" y="2305050"/>
            <a:ext cx="3658793" cy="203835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7" y="1687114"/>
            <a:ext cx="3484952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305050"/>
            <a:ext cx="3656408" cy="203835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495426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879654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373264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30" y="457203"/>
            <a:ext cx="2892028" cy="122991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1" y="444501"/>
            <a:ext cx="4418407" cy="3898901"/>
          </a:xfrm>
        </p:spPr>
        <p:txBody>
          <a:bodyPr anchor="ctr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30" y="1687114"/>
            <a:ext cx="2892028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991412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457202"/>
            <a:ext cx="4450881" cy="122991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5541" y="457203"/>
            <a:ext cx="2750019" cy="38861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1687114"/>
            <a:ext cx="4450883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374660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3" cy="51435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1" y="463888"/>
            <a:ext cx="7429499" cy="1108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1" y="1687115"/>
            <a:ext cx="7429499" cy="2656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467948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2" y="4412456"/>
            <a:ext cx="57831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18941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0F8B4F8-CD8C-4AD8-A60D-8B7E6E941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74640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19312A6-FF6B-42E6-9CA7-3DF100D46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1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8AAF035-0D41-4CC8-A260-4C6D0DBC03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1" y="476726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C94C6-49F1-48ED-B820-146155A5D822}" type="datetimeFigureOut">
              <a:rPr lang="pt-BR" smtClean="0"/>
              <a:t>10/11/2018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3A00D6-9239-4956-84DD-5B9A679E9E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1" y="4767265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7278B18-1EE7-47C2-9BAD-1D0228FC55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1" y="476726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56554-232D-4289-B068-837C61945D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5791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990347" y="1500722"/>
            <a:ext cx="5163300" cy="1353600"/>
          </a:xfrm>
          <a:prstGeom prst="rect">
            <a:avLst/>
          </a:prstGeom>
          <a:noFill/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9600" dirty="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S.O.L.I.D.</a:t>
            </a:r>
            <a:endParaRPr sz="9600" dirty="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576347" y="2854322"/>
            <a:ext cx="5991300" cy="6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2400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Princípios da Programação Orientada a Objetos</a:t>
            </a:r>
            <a:endParaRPr sz="2400" dirty="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D1553E38-60A5-413B-83C7-58A996133DAA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ingle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Responsability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C1E870A-3453-472A-A55A-60585F9A0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982" y="1169192"/>
            <a:ext cx="3261382" cy="155257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4A12BD7-0789-4E81-9BF8-DB44357EE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169193"/>
            <a:ext cx="3261382" cy="1552574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0E85B737-77FC-4BB3-AF86-61B7561F1D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3687" y="3259932"/>
            <a:ext cx="347662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0396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2">
            <a:extLst>
              <a:ext uri="{FF2B5EF4-FFF2-40B4-BE49-F238E27FC236}">
                <a16:creationId xmlns:a16="http://schemas.microsoft.com/office/drawing/2014/main" id="{82026CB6-6FB2-40B2-AE0E-0BB7741F2945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O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pen/Closed Principle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8E7BB63-6204-4651-849A-E24CFC45AF84}"/>
              </a:ext>
            </a:extLst>
          </p:cNvPr>
          <p:cNvSpPr txBox="1"/>
          <p:nvPr/>
        </p:nvSpPr>
        <p:spPr>
          <a:xfrm>
            <a:off x="201920" y="2156251"/>
            <a:ext cx="852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“Entidades de software (classes, módulos, funções, etc.) devem ser abertas para extensão mas fechadas para modificação.”</a:t>
            </a:r>
          </a:p>
        </p:txBody>
      </p:sp>
    </p:spTree>
    <p:extLst>
      <p:ext uri="{BB962C8B-B14F-4D97-AF65-F5344CB8AC3E}">
        <p14:creationId xmlns:p14="http://schemas.microsoft.com/office/powerpoint/2010/main" val="2524709505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8CF78CEA-9C7B-42D5-A915-1109A328AD2D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O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pen/Closed Principle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7F5C106-A791-4E49-9E86-15B2F0686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372" y="1191788"/>
            <a:ext cx="6241256" cy="339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59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8CF78CEA-9C7B-42D5-A915-1109A328AD2D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O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pen/Closed Principle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15CDF8C-9073-46F3-A5BE-853FCBD54334}"/>
              </a:ext>
            </a:extLst>
          </p:cNvPr>
          <p:cNvSpPr txBox="1"/>
          <p:nvPr/>
        </p:nvSpPr>
        <p:spPr>
          <a:xfrm>
            <a:off x="3921919" y="2443764"/>
            <a:ext cx="1100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latin typeface="EB Garamond" panose="020B0604020202020204" charset="0"/>
                <a:ea typeface="EB Garamond" panose="020B0604020202020204" charset="0"/>
              </a:rPr>
              <a:t>?????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A8F345E-0FFF-4BFE-9E6A-5D76EBDFC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6" y="3090095"/>
            <a:ext cx="3895725" cy="181927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FBFB532-D934-44E0-B304-9EF5DC452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5661" y="919335"/>
            <a:ext cx="2152650" cy="1495425"/>
          </a:xfrm>
          <a:prstGeom prst="rect">
            <a:avLst/>
          </a:prstGeom>
        </p:spPr>
      </p:pic>
      <p:sp>
        <p:nvSpPr>
          <p:cNvPr id="8" name="Símbolo de &quot;Não Permitido&quot; 7">
            <a:extLst>
              <a:ext uri="{FF2B5EF4-FFF2-40B4-BE49-F238E27FC236}">
                <a16:creationId xmlns:a16="http://schemas.microsoft.com/office/drawing/2014/main" id="{944BAF3B-230C-4424-B916-B949DB477506}"/>
              </a:ext>
            </a:extLst>
          </p:cNvPr>
          <p:cNvSpPr/>
          <p:nvPr/>
        </p:nvSpPr>
        <p:spPr>
          <a:xfrm>
            <a:off x="3395661" y="3000377"/>
            <a:ext cx="2152650" cy="2143125"/>
          </a:xfrm>
          <a:prstGeom prst="noSmoking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69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2">
            <a:extLst>
              <a:ext uri="{FF2B5EF4-FFF2-40B4-BE49-F238E27FC236}">
                <a16:creationId xmlns:a16="http://schemas.microsoft.com/office/drawing/2014/main" id="{8D8C2ED4-402E-4481-9202-9FF8B7AAC6DA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O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pen/Closed Principle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38B5FEA-3FEF-4CD5-9E42-A00D28475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4098" y="955550"/>
            <a:ext cx="4175807" cy="403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16294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2">
            <a:extLst>
              <a:ext uri="{FF2B5EF4-FFF2-40B4-BE49-F238E27FC236}">
                <a16:creationId xmlns:a16="http://schemas.microsoft.com/office/drawing/2014/main" id="{DB48A090-C621-42B2-BD79-2538F8BADDED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L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iskov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Substitution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Principle</a:t>
            </a:r>
            <a:endParaRPr lang="pt-BR" dirty="0">
              <a:solidFill>
                <a:schemeClr val="tx1"/>
              </a:solidFill>
              <a:latin typeface="EB Garamond" panose="020B0604020202020204" charset="0"/>
              <a:ea typeface="EB Garamond" panose="020B060402020202020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02E12E2-F165-42ED-9F3B-7E84D4B65DE4}"/>
              </a:ext>
            </a:extLst>
          </p:cNvPr>
          <p:cNvSpPr txBox="1"/>
          <p:nvPr/>
        </p:nvSpPr>
        <p:spPr>
          <a:xfrm>
            <a:off x="630232" y="2156253"/>
            <a:ext cx="7883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“Classes derivadas devem poder ser substituídas por suas classes base.”</a:t>
            </a:r>
          </a:p>
        </p:txBody>
      </p:sp>
    </p:spTree>
    <p:extLst>
      <p:ext uri="{BB962C8B-B14F-4D97-AF65-F5344CB8AC3E}">
        <p14:creationId xmlns:p14="http://schemas.microsoft.com/office/powerpoint/2010/main" val="1966117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2">
            <a:extLst>
              <a:ext uri="{FF2B5EF4-FFF2-40B4-BE49-F238E27FC236}">
                <a16:creationId xmlns:a16="http://schemas.microsoft.com/office/drawing/2014/main" id="{C8A0887F-B096-40AD-9155-B8051775365D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L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iskov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Substitution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Principle</a:t>
            </a:r>
            <a:endParaRPr lang="pt-BR" dirty="0">
              <a:solidFill>
                <a:schemeClr val="tx1"/>
              </a:solidFill>
              <a:latin typeface="EB Garamond" panose="020B0604020202020204" charset="0"/>
              <a:ea typeface="EB Garamond" panose="020B0604020202020204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9E95240-6421-435B-B821-87F89662D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714" y="955550"/>
            <a:ext cx="3076575" cy="111442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DC5E1B6-AB02-466C-88E4-82C2F34CA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9284" y="2721102"/>
            <a:ext cx="2905125" cy="146685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B501B27-5685-499E-BC36-0731524CE2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287" y="2721102"/>
            <a:ext cx="2905125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257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2">
            <a:extLst>
              <a:ext uri="{FF2B5EF4-FFF2-40B4-BE49-F238E27FC236}">
                <a16:creationId xmlns:a16="http://schemas.microsoft.com/office/drawing/2014/main" id="{DB48A090-C621-42B2-BD79-2538F8BADDED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L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iskov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Substitution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Principle</a:t>
            </a:r>
            <a:endParaRPr lang="pt-BR" dirty="0">
              <a:solidFill>
                <a:schemeClr val="tx1"/>
              </a:solidFill>
              <a:latin typeface="EB Garamond" panose="020B0604020202020204" charset="0"/>
              <a:ea typeface="EB Garamond" panose="020B0604020202020204" charset="0"/>
            </a:endParaRPr>
          </a:p>
        </p:txBody>
      </p:sp>
      <p:pic>
        <p:nvPicPr>
          <p:cNvPr id="2050" name="Picture 2" descr="Resultado de imagem para Liskov Substitution Principle">
            <a:extLst>
              <a:ext uri="{FF2B5EF4-FFF2-40B4-BE49-F238E27FC236}">
                <a16:creationId xmlns:a16="http://schemas.microsoft.com/office/drawing/2014/main" id="{6CFE51E3-7091-49ED-B01D-C749BF89F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586" y="919565"/>
            <a:ext cx="5082828" cy="4074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646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2">
            <a:extLst>
              <a:ext uri="{FF2B5EF4-FFF2-40B4-BE49-F238E27FC236}">
                <a16:creationId xmlns:a16="http://schemas.microsoft.com/office/drawing/2014/main" id="{C8A0887F-B096-40AD-9155-B8051775365D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L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iskov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Substitution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Principle</a:t>
            </a:r>
            <a:endParaRPr lang="pt-BR" dirty="0">
              <a:solidFill>
                <a:schemeClr val="tx1"/>
              </a:solidFill>
              <a:latin typeface="EB Garamond" panose="020B0604020202020204" charset="0"/>
              <a:ea typeface="EB Garamond" panose="020B060402020202020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E9CE3EC-6C7D-4B55-BE41-CF54E1C98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350" y="1833564"/>
            <a:ext cx="3543300" cy="1476375"/>
          </a:xfrm>
          <a:prstGeom prst="rect">
            <a:avLst/>
          </a:prstGeom>
        </p:spPr>
      </p:pic>
      <p:sp>
        <p:nvSpPr>
          <p:cNvPr id="9" name="Símbolo de &quot;Não Permitido&quot; 8">
            <a:extLst>
              <a:ext uri="{FF2B5EF4-FFF2-40B4-BE49-F238E27FC236}">
                <a16:creationId xmlns:a16="http://schemas.microsoft.com/office/drawing/2014/main" id="{761B2B18-69A5-440E-B51C-F76AC07EB025}"/>
              </a:ext>
            </a:extLst>
          </p:cNvPr>
          <p:cNvSpPr/>
          <p:nvPr/>
        </p:nvSpPr>
        <p:spPr>
          <a:xfrm>
            <a:off x="3646886" y="1703649"/>
            <a:ext cx="1850231" cy="1736200"/>
          </a:xfrm>
          <a:prstGeom prst="noSmoking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855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2">
            <a:extLst>
              <a:ext uri="{FF2B5EF4-FFF2-40B4-BE49-F238E27FC236}">
                <a16:creationId xmlns:a16="http://schemas.microsoft.com/office/drawing/2014/main" id="{55F74735-D491-4123-888A-AB07C81768CB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nterface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Segregation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5682205-263B-4E12-986F-2FC0BF046F8D}"/>
              </a:ext>
            </a:extLst>
          </p:cNvPr>
          <p:cNvSpPr txBox="1"/>
          <p:nvPr/>
        </p:nvSpPr>
        <p:spPr>
          <a:xfrm>
            <a:off x="838983" y="955550"/>
            <a:ext cx="7883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“Muitas interfaces específicas são melhores do que uma interface geral.”</a:t>
            </a:r>
          </a:p>
        </p:txBody>
      </p:sp>
      <p:pic>
        <p:nvPicPr>
          <p:cNvPr id="4098" name="Picture 2" descr="Resultado de imagem para Interface Segregation Principle">
            <a:extLst>
              <a:ext uri="{FF2B5EF4-FFF2-40B4-BE49-F238E27FC236}">
                <a16:creationId xmlns:a16="http://schemas.microsoft.com/office/drawing/2014/main" id="{E721447F-CDE4-4CA7-B3AB-81C36926D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355" y="1786545"/>
            <a:ext cx="4001293" cy="3296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ímbolo de &quot;Não Permitido&quot; 1">
            <a:extLst>
              <a:ext uri="{FF2B5EF4-FFF2-40B4-BE49-F238E27FC236}">
                <a16:creationId xmlns:a16="http://schemas.microsoft.com/office/drawing/2014/main" id="{4C59AA10-FA06-4048-B30E-30457C777B71}"/>
              </a:ext>
            </a:extLst>
          </p:cNvPr>
          <p:cNvSpPr/>
          <p:nvPr/>
        </p:nvSpPr>
        <p:spPr>
          <a:xfrm>
            <a:off x="5543550" y="4069080"/>
            <a:ext cx="1131570" cy="1074420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784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2">
            <a:extLst>
              <a:ext uri="{FF2B5EF4-FFF2-40B4-BE49-F238E27FC236}">
                <a16:creationId xmlns:a16="http://schemas.microsoft.com/office/drawing/2014/main" id="{049EB9FE-5198-4F49-B10B-536055F821B9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2905478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Quem sou eu?</a:t>
            </a:r>
          </a:p>
        </p:txBody>
      </p:sp>
      <p:pic>
        <p:nvPicPr>
          <p:cNvPr id="1026" name="Picture 2" descr="Editar foto">
            <a:extLst>
              <a:ext uri="{FF2B5EF4-FFF2-40B4-BE49-F238E27FC236}">
                <a16:creationId xmlns:a16="http://schemas.microsoft.com/office/drawing/2014/main" id="{194B5D63-1DE8-4FF3-9925-BE012878E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9258" y="891974"/>
            <a:ext cx="2905478" cy="290547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A918FDD7-A0FA-49DA-8F60-288F5308D472}"/>
              </a:ext>
            </a:extLst>
          </p:cNvPr>
          <p:cNvSpPr txBox="1"/>
          <p:nvPr/>
        </p:nvSpPr>
        <p:spPr>
          <a:xfrm>
            <a:off x="2162571" y="3733877"/>
            <a:ext cx="4818853" cy="11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3600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Breno Duque Estrada</a:t>
            </a:r>
            <a:endParaRPr sz="3600" dirty="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ctr"/>
            <a:r>
              <a:rPr lang="pt-BR" sz="3600" dirty="0" err="1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DEV@Braspag</a:t>
            </a:r>
            <a:endParaRPr sz="3600" dirty="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5438810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67E5FAD7-FD24-4975-8BCF-952556C39776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nterface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Segregation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6449E30-F0BB-448A-83CA-F0916D5E3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775" y="819702"/>
            <a:ext cx="5124450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197492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67E5FAD7-FD24-4975-8BCF-952556C39776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nterface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Segregation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pic>
        <p:nvPicPr>
          <p:cNvPr id="7170" name="Picture 2" descr="Resultado de imagem para DeloRean png">
            <a:extLst>
              <a:ext uri="{FF2B5EF4-FFF2-40B4-BE49-F238E27FC236}">
                <a16:creationId xmlns:a16="http://schemas.microsoft.com/office/drawing/2014/main" id="{0641EC08-4175-4317-9F5D-93BCB47F8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493" y="955548"/>
            <a:ext cx="7844465" cy="3573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85230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67E5FAD7-FD24-4975-8BCF-952556C39776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nterface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Segregation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6A293C0-2753-42CB-9EB8-8FBA2953F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181" y="955548"/>
            <a:ext cx="5481638" cy="397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03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67E5FAD7-FD24-4975-8BCF-952556C39776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nterface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Segregation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442637F-4053-4071-B4D4-38F47B640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153" y="1014335"/>
            <a:ext cx="5169694" cy="392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62821"/>
      </p:ext>
    </p:extLst>
  </p:cSld>
  <p:clrMapOvr>
    <a:masterClrMapping/>
  </p:clrMapOvr>
  <p:transition spd="slow">
    <p:randomBar dir="vert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67E5FAD7-FD24-4975-8BCF-952556C39776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nterface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Segregation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7960648-036F-4B5B-B66B-41D9F3B9C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1459" y="871617"/>
            <a:ext cx="4721085" cy="415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54908"/>
      </p:ext>
    </p:extLst>
  </p:cSld>
  <p:clrMapOvr>
    <a:masterClrMapping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E770A1A-F644-4431-850A-32981A469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1805" cy="5322094"/>
          </a:xfrm>
          <a:prstGeom prst="rect">
            <a:avLst/>
          </a:prstGeom>
        </p:spPr>
      </p:pic>
      <p:pic>
        <p:nvPicPr>
          <p:cNvPr id="5122" name="Picture 2" descr="Resultado de imagem para desespero">
            <a:extLst>
              <a:ext uri="{FF2B5EF4-FFF2-40B4-BE49-F238E27FC236}">
                <a16:creationId xmlns:a16="http://schemas.microsoft.com/office/drawing/2014/main" id="{54DD91CD-C521-44FD-BA70-46CC2FCA8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2650" y="3207544"/>
            <a:ext cx="3181350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70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2">
            <a:extLst>
              <a:ext uri="{FF2B5EF4-FFF2-40B4-BE49-F238E27FC236}">
                <a16:creationId xmlns:a16="http://schemas.microsoft.com/office/drawing/2014/main" id="{ED80CC2A-765C-4BC5-A066-D13D4CCD09BB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D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ependency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Inversion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D9DEA7D-AD08-436D-B90F-78E172982061}"/>
              </a:ext>
            </a:extLst>
          </p:cNvPr>
          <p:cNvSpPr txBox="1"/>
          <p:nvPr/>
        </p:nvSpPr>
        <p:spPr>
          <a:xfrm>
            <a:off x="838983" y="1786920"/>
            <a:ext cx="78835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“Módulos de alto nível não devem depender de módulos de baixo nível.”</a:t>
            </a:r>
          </a:p>
          <a:p>
            <a:pPr algn="ctr"/>
            <a:r>
              <a:rPr lang="pt-BR" sz="2400" dirty="0"/>
              <a:t>“As abstrações não devem depender de detalhes. Os detalhes devem depender das abstrações.”</a:t>
            </a:r>
          </a:p>
        </p:txBody>
      </p:sp>
    </p:spTree>
    <p:extLst>
      <p:ext uri="{BB962C8B-B14F-4D97-AF65-F5344CB8AC3E}">
        <p14:creationId xmlns:p14="http://schemas.microsoft.com/office/powerpoint/2010/main" val="28695950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4ED7BF3A-35BC-4309-B2F4-370FEF5AEBA0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D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ependency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Inversion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F75A973-F5B8-4A1C-BA17-3D3D13913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195389"/>
            <a:ext cx="6096000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729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CD975DA2-E9F1-4C31-858D-06734D6EED4F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D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ependency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Inversion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DAA5D25-529E-4909-B585-298A62871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263" y="1041576"/>
            <a:ext cx="6053473" cy="375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208827"/>
      </p:ext>
    </p:extLst>
  </p:cSld>
  <p:clrMapOvr>
    <a:masterClrMapping/>
  </p:clrMapOvr>
  <p:transition spd="slow">
    <p:randomBar dir="vert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43141C1D-7EE1-429E-936A-7D5B329B8AF5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Considerações Finais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4AF0D65-7F85-4DEA-A3A7-4F77DE0520FA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1030563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Não faz sentido atender apenas à alguns dos princípios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F6E0024-E9E7-418A-95C6-5A2902F723B6}"/>
              </a:ext>
            </a:extLst>
          </p:cNvPr>
          <p:cNvSpPr txBox="1">
            <a:spLocks noChangeAspect="1"/>
          </p:cNvSpPr>
          <p:nvPr/>
        </p:nvSpPr>
        <p:spPr>
          <a:xfrm>
            <a:off x="1581845" y="1374297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Elimina os Design/</a:t>
            </a:r>
            <a:r>
              <a:rPr lang="pt-BR" dirty="0" err="1"/>
              <a:t>Code</a:t>
            </a:r>
            <a:r>
              <a:rPr lang="pt-BR" dirty="0"/>
              <a:t> </a:t>
            </a:r>
            <a:r>
              <a:rPr lang="pt-BR" dirty="0" err="1"/>
              <a:t>Smells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A0D3D55-F4A7-4568-8C1A-7578D8538300}"/>
              </a:ext>
            </a:extLst>
          </p:cNvPr>
          <p:cNvSpPr txBox="1">
            <a:spLocks noChangeAspect="1"/>
          </p:cNvSpPr>
          <p:nvPr/>
        </p:nvSpPr>
        <p:spPr>
          <a:xfrm>
            <a:off x="1581845" y="1787755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Facilidade de desenvolver novas </a:t>
            </a:r>
            <a:r>
              <a:rPr lang="pt-BR" dirty="0" err="1"/>
              <a:t>features</a:t>
            </a:r>
            <a:r>
              <a:rPr lang="pt-BR" dirty="0"/>
              <a:t> e corrigir bugs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441DCB1-6A50-4FEC-A146-6D04F1BA8238}"/>
              </a:ext>
            </a:extLst>
          </p:cNvPr>
          <p:cNvSpPr txBox="1">
            <a:spLocks noChangeAspect="1"/>
          </p:cNvSpPr>
          <p:nvPr/>
        </p:nvSpPr>
        <p:spPr>
          <a:xfrm>
            <a:off x="1581845" y="2131489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Baixo acoplamento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F18997A-EADC-4E82-AD86-222B48C780AF}"/>
              </a:ext>
            </a:extLst>
          </p:cNvPr>
          <p:cNvSpPr txBox="1">
            <a:spLocks noChangeAspect="1"/>
          </p:cNvSpPr>
          <p:nvPr/>
        </p:nvSpPr>
        <p:spPr>
          <a:xfrm>
            <a:off x="1581845" y="2501495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Alta coesão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B01E19C-8B1A-4D4F-9926-FC8D4F8D4D97}"/>
              </a:ext>
            </a:extLst>
          </p:cNvPr>
          <p:cNvSpPr txBox="1">
            <a:spLocks noChangeAspect="1"/>
          </p:cNvSpPr>
          <p:nvPr/>
        </p:nvSpPr>
        <p:spPr>
          <a:xfrm>
            <a:off x="1581845" y="2887037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Código fácil de se manter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79819B1-A1F6-4FA3-A6FF-6C820E4C706A}"/>
              </a:ext>
            </a:extLst>
          </p:cNvPr>
          <p:cNvSpPr txBox="1">
            <a:spLocks noChangeAspect="1"/>
          </p:cNvSpPr>
          <p:nvPr/>
        </p:nvSpPr>
        <p:spPr>
          <a:xfrm>
            <a:off x="1581845" y="3260683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Código fácil de estender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8027841-0C9C-4F9D-A6AE-6C879BA37031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3659935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Código testável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4ACAF85-553A-4A3B-96D9-A1DDF5826F98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4059187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Reaproveitamento de código</a:t>
            </a:r>
          </a:p>
        </p:txBody>
      </p:sp>
    </p:spTree>
    <p:extLst>
      <p:ext uri="{BB962C8B-B14F-4D97-AF65-F5344CB8AC3E}">
        <p14:creationId xmlns:p14="http://schemas.microsoft.com/office/powerpoint/2010/main" val="31263963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2">
            <a:extLst>
              <a:ext uri="{FF2B5EF4-FFF2-40B4-BE49-F238E27FC236}">
                <a16:creationId xmlns:a16="http://schemas.microsoft.com/office/drawing/2014/main" id="{049EB9FE-5198-4F49-B10B-536055F821B9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Conteúdo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44608B5-E635-4A81-A3CA-354054503282}"/>
              </a:ext>
            </a:extLst>
          </p:cNvPr>
          <p:cNvSpPr txBox="1">
            <a:spLocks noChangeAspect="1"/>
          </p:cNvSpPr>
          <p:nvPr/>
        </p:nvSpPr>
        <p:spPr>
          <a:xfrm>
            <a:off x="1581845" y="842082"/>
            <a:ext cx="5940000" cy="378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Design/</a:t>
            </a:r>
            <a:r>
              <a:rPr lang="pt-BR" dirty="0" err="1"/>
              <a:t>Code</a:t>
            </a:r>
            <a:r>
              <a:rPr lang="pt-BR" dirty="0"/>
              <a:t> Smells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O que NÃO é SOLID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O que é SOLID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b="1" dirty="0"/>
              <a:t>S</a:t>
            </a:r>
            <a:r>
              <a:rPr lang="pt-BR" dirty="0"/>
              <a:t>ingle Responsibility Principle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b="1" dirty="0"/>
              <a:t>O</a:t>
            </a:r>
            <a:r>
              <a:rPr lang="pt-BR" dirty="0"/>
              <a:t>pen/Closed Principle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b="1" dirty="0" err="1"/>
              <a:t>L</a:t>
            </a:r>
            <a:r>
              <a:rPr lang="pt-BR" dirty="0" err="1"/>
              <a:t>iskov</a:t>
            </a:r>
            <a:r>
              <a:rPr lang="pt-BR" dirty="0"/>
              <a:t> </a:t>
            </a:r>
            <a:r>
              <a:rPr lang="pt-BR" dirty="0" err="1"/>
              <a:t>Substitution</a:t>
            </a:r>
            <a:r>
              <a:rPr lang="pt-BR" dirty="0"/>
              <a:t> Principle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b="1" dirty="0"/>
              <a:t>I</a:t>
            </a:r>
            <a:r>
              <a:rPr lang="pt-BR" dirty="0"/>
              <a:t>nterface </a:t>
            </a:r>
            <a:r>
              <a:rPr lang="pt-BR" dirty="0" err="1"/>
              <a:t>Segregation</a:t>
            </a:r>
            <a:r>
              <a:rPr lang="pt-BR" dirty="0"/>
              <a:t> Principle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b="1" dirty="0"/>
              <a:t>D</a:t>
            </a:r>
            <a:r>
              <a:rPr lang="pt-BR" dirty="0"/>
              <a:t>ependency </a:t>
            </a:r>
            <a:r>
              <a:rPr lang="pt-BR" dirty="0" err="1"/>
              <a:t>Inversion</a:t>
            </a:r>
            <a:r>
              <a:rPr lang="pt-BR" dirty="0"/>
              <a:t> Principle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Considerações finais</a:t>
            </a:r>
          </a:p>
        </p:txBody>
      </p:sp>
    </p:spTree>
    <p:extLst>
      <p:ext uri="{BB962C8B-B14F-4D97-AF65-F5344CB8AC3E}">
        <p14:creationId xmlns:p14="http://schemas.microsoft.com/office/powerpoint/2010/main" val="3360660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8249FDC8-220D-4FFA-AB2F-F8D4A4767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</p:spPr>
        <p:txBody>
          <a:bodyPr>
            <a:noAutofit/>
          </a:bodyPr>
          <a:lstStyle/>
          <a:p>
            <a:r>
              <a:rPr lang="pt-BR" sz="7200" dirty="0"/>
              <a:t>Dúvidas?</a:t>
            </a:r>
          </a:p>
        </p:txBody>
      </p:sp>
    </p:spTree>
    <p:extLst>
      <p:ext uri="{BB962C8B-B14F-4D97-AF65-F5344CB8AC3E}">
        <p14:creationId xmlns:p14="http://schemas.microsoft.com/office/powerpoint/2010/main" val="32469298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7F7ADD-87A3-47EA-A2C7-F0EA9AB34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464925"/>
            <a:ext cx="8520600" cy="841800"/>
          </a:xfrm>
        </p:spPr>
        <p:txBody>
          <a:bodyPr>
            <a:noAutofit/>
          </a:bodyPr>
          <a:lstStyle/>
          <a:p>
            <a:r>
              <a:rPr lang="pt-BR" sz="7200" dirty="0"/>
              <a:t>Obrigado!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2BD9D3D-EC01-4977-8167-751A79D9EB6E}"/>
              </a:ext>
            </a:extLst>
          </p:cNvPr>
          <p:cNvSpPr txBox="1"/>
          <p:nvPr/>
        </p:nvSpPr>
        <p:spPr>
          <a:xfrm>
            <a:off x="1948045" y="4155355"/>
            <a:ext cx="5247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www.linkedin.com/in/breno-queiros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99D1BC4-41D2-4065-AC2F-019B4CE27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433" y="1593641"/>
            <a:ext cx="2243137" cy="224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8001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5FC94B15-484F-4444-B120-99A425382B35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Design/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Code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Smells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F0267A1-47B9-4E76-BCD5-82AF9698803A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1030563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Rigidez: “O design/código é difícil de ser alterado”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7185C2A-5B0E-4B53-B686-FAD6DE3A339B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1606341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Fragilidade: “O design/código é fácil de ser quebrado”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19F4201-CA64-4458-A5E4-BC366A51B297}"/>
              </a:ext>
            </a:extLst>
          </p:cNvPr>
          <p:cNvSpPr txBox="1">
            <a:spLocks noChangeAspect="1"/>
          </p:cNvSpPr>
          <p:nvPr/>
        </p:nvSpPr>
        <p:spPr>
          <a:xfrm>
            <a:off x="1622155" y="2250303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Imobilidade: “O design/código é difícil de ser reutilizado”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99810D1-68D1-4626-ADAE-23E19E0CCD1A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2859975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Viscosidade: “Quando é difícil de fazer a coisa certa”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12B9F3D-1022-416A-A63B-2F08255C1530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3469647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Complexidade desnecessária (</a:t>
            </a:r>
            <a:r>
              <a:rPr lang="pt-BR" dirty="0" err="1"/>
              <a:t>Overdesign</a:t>
            </a:r>
            <a:r>
              <a:rPr lang="pt-B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458596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3CB548-9372-4D10-871B-6249CC152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6E13BB0-AA7D-46DB-A36F-1619B3C0E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38454"/>
            <a:ext cx="9144000" cy="608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9984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2">
            <a:extLst>
              <a:ext uri="{FF2B5EF4-FFF2-40B4-BE49-F238E27FC236}">
                <a16:creationId xmlns:a16="http://schemas.microsoft.com/office/drawing/2014/main" id="{35188E7B-D3EE-4EF4-9C60-1C73BA33DE29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O que NÃO é o SOLID?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C44B34D-A7D2-4FB9-8134-39AC1275D3E3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1030563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Não é um framework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6E4E49C-70F1-4F6D-B102-93DB5ED15063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1866975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Não é uma biblioteca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96696A8-565A-4B77-AD18-EC631E395687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2703388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Não é uma tecnologia específica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03839B0-F216-4D9F-BA9C-FEDA887D1279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3545058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Não é um padrão de projeto</a:t>
            </a:r>
          </a:p>
        </p:txBody>
      </p:sp>
    </p:spTree>
    <p:extLst>
      <p:ext uri="{BB962C8B-B14F-4D97-AF65-F5344CB8AC3E}">
        <p14:creationId xmlns:p14="http://schemas.microsoft.com/office/powerpoint/2010/main" val="23987687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3515F8A-9A2A-4CC3-9A90-517A0776B5D0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O que é o SOLID?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B13E490-649E-43BF-8469-EE62ED8DB150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1030565"/>
            <a:ext cx="5940000" cy="1709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O termo SOLID é um acrônimo de 5 princípios da programação orientada à objetos para deixar seu código com fácil entendimento, flexível, com uma fácil manutenção e testável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BB5FF9E-3BC6-476E-AB03-7910D53EADF8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2813320"/>
            <a:ext cx="5940000" cy="878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Os princípios foram identificados por Robert C. Martin (</a:t>
            </a:r>
            <a:r>
              <a:rPr lang="pt-BR" dirty="0" err="1"/>
              <a:t>Uncle</a:t>
            </a:r>
            <a:r>
              <a:rPr lang="pt-BR" dirty="0"/>
              <a:t> Bob) nos anos 2000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EB9E91E-1A7F-40B6-B7AB-D2D61CF42D43}"/>
              </a:ext>
            </a:extLst>
          </p:cNvPr>
          <p:cNvSpPr txBox="1">
            <a:spLocks noChangeAspect="1"/>
          </p:cNvSpPr>
          <p:nvPr/>
        </p:nvSpPr>
        <p:spPr>
          <a:xfrm>
            <a:off x="1602000" y="3765080"/>
            <a:ext cx="5940000" cy="463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dirty="0"/>
              <a:t>Depois de alguns anos, Michael </a:t>
            </a:r>
            <a:r>
              <a:rPr lang="pt-BR" dirty="0" err="1"/>
              <a:t>Feathers</a:t>
            </a:r>
            <a:r>
              <a:rPr lang="pt-BR" dirty="0"/>
              <a:t> criou o acrônimo</a:t>
            </a:r>
          </a:p>
        </p:txBody>
      </p:sp>
    </p:spTree>
    <p:extLst>
      <p:ext uri="{BB962C8B-B14F-4D97-AF65-F5344CB8AC3E}">
        <p14:creationId xmlns:p14="http://schemas.microsoft.com/office/powerpoint/2010/main" val="3701463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2">
            <a:extLst>
              <a:ext uri="{FF2B5EF4-FFF2-40B4-BE49-F238E27FC236}">
                <a16:creationId xmlns:a16="http://schemas.microsoft.com/office/drawing/2014/main" id="{CD78F79A-31DA-43C5-9B8A-11BAB6AD21AC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ingle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Responsability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8C3ED28-8585-424D-9DC6-B798EE9E6EC9}"/>
              </a:ext>
            </a:extLst>
          </p:cNvPr>
          <p:cNvSpPr txBox="1"/>
          <p:nvPr/>
        </p:nvSpPr>
        <p:spPr>
          <a:xfrm>
            <a:off x="458529" y="1268499"/>
            <a:ext cx="83469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/>
              <a:t>“Uma classe deve ter um, e apenas um, motivo para ser alterada.”</a:t>
            </a:r>
          </a:p>
        </p:txBody>
      </p:sp>
      <p:pic>
        <p:nvPicPr>
          <p:cNvPr id="1028" name="Picture 4" descr="Resultado de imagem para canivete suiÃ§o">
            <a:extLst>
              <a:ext uri="{FF2B5EF4-FFF2-40B4-BE49-F238E27FC236}">
                <a16:creationId xmlns:a16="http://schemas.microsoft.com/office/drawing/2014/main" id="{7F65D920-E409-4A4F-B64A-A7DF70475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4681" y="2043111"/>
            <a:ext cx="2814638" cy="281463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2489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>
            <a:extLst>
              <a:ext uri="{FF2B5EF4-FFF2-40B4-BE49-F238E27FC236}">
                <a16:creationId xmlns:a16="http://schemas.microsoft.com/office/drawing/2014/main" id="{FC1CE046-7F3B-4AD6-99B5-5FBC8A8BCDEC}"/>
              </a:ext>
            </a:extLst>
          </p:cNvPr>
          <p:cNvSpPr txBox="1">
            <a:spLocks/>
          </p:cNvSpPr>
          <p:nvPr/>
        </p:nvSpPr>
        <p:spPr>
          <a:xfrm>
            <a:off x="838982" y="11374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pt-BR" b="1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S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ingle </a:t>
            </a:r>
            <a:r>
              <a:rPr lang="pt-BR" dirty="0" err="1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Responsability</a:t>
            </a:r>
            <a:r>
              <a:rPr lang="pt-BR" dirty="0">
                <a:solidFill>
                  <a:schemeClr val="tx1"/>
                </a:solidFill>
                <a:latin typeface="EB Garamond" panose="020B0604020202020204" charset="0"/>
                <a:ea typeface="EB Garamond" panose="020B0604020202020204" charset="0"/>
              </a:rPr>
              <a:t> Principle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655819A-3A11-4D2D-8BF9-45749BCBE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955550"/>
            <a:ext cx="7105650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676238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554</TotalTime>
  <Words>694</Words>
  <Application>Microsoft Office PowerPoint</Application>
  <PresentationFormat>Apresentação na tela (16:9)</PresentationFormat>
  <Paragraphs>86</Paragraphs>
  <Slides>31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31</vt:i4>
      </vt:variant>
    </vt:vector>
  </HeadingPairs>
  <TitlesOfParts>
    <vt:vector size="41" baseType="lpstr">
      <vt:lpstr>Tw Cen MT</vt:lpstr>
      <vt:lpstr>Trebuchet MS</vt:lpstr>
      <vt:lpstr>Calibri</vt:lpstr>
      <vt:lpstr>Wingdings</vt:lpstr>
      <vt:lpstr>Arial</vt:lpstr>
      <vt:lpstr>Bree Serif</vt:lpstr>
      <vt:lpstr>EB Garamond</vt:lpstr>
      <vt:lpstr>Calibri Light</vt:lpstr>
      <vt:lpstr>Circuito</vt:lpstr>
      <vt:lpstr>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Dúvidas?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Breno Duque Estrada Queirós</cp:lastModifiedBy>
  <cp:revision>92</cp:revision>
  <dcterms:modified xsi:type="dcterms:W3CDTF">2018-11-10T15:52:25Z</dcterms:modified>
</cp:coreProperties>
</file>